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9" r:id="rId6"/>
    <p:sldId id="268" r:id="rId7"/>
    <p:sldId id="271" r:id="rId8"/>
    <p:sldId id="263" r:id="rId9"/>
    <p:sldId id="262" r:id="rId10"/>
    <p:sldId id="264" r:id="rId11"/>
    <p:sldId id="266" r:id="rId12"/>
    <p:sldId id="265" r:id="rId13"/>
    <p:sldId id="267"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974"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6FB4-43E0-8A5F-C8ED-DECBFC0B91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07F1BE-7B97-FD1A-106A-48C08A22A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E01F7D-0363-E18C-D226-B19CFCAD5D21}"/>
              </a:ext>
            </a:extLst>
          </p:cNvPr>
          <p:cNvSpPr>
            <a:spLocks noGrp="1"/>
          </p:cNvSpPr>
          <p:nvPr>
            <p:ph type="dt" sz="half" idx="10"/>
          </p:nvPr>
        </p:nvSpPr>
        <p:spPr/>
        <p:txBody>
          <a:bodyPr/>
          <a:lstStyle/>
          <a:p>
            <a:fld id="{BF0E8F4B-9C3E-41FA-9307-D60A91FD33B5}" type="datetimeFigureOut">
              <a:rPr lang="en-US" smtClean="0"/>
              <a:t>1/30/2025</a:t>
            </a:fld>
            <a:endParaRPr lang="en-US"/>
          </a:p>
        </p:txBody>
      </p:sp>
      <p:sp>
        <p:nvSpPr>
          <p:cNvPr id="5" name="Footer Placeholder 4">
            <a:extLst>
              <a:ext uri="{FF2B5EF4-FFF2-40B4-BE49-F238E27FC236}">
                <a16:creationId xmlns:a16="http://schemas.microsoft.com/office/drawing/2014/main" id="{6FB16304-20B5-33DA-8E71-349657EB0D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6AD63-DA30-70ED-01C9-DA9BEC3EE66F}"/>
              </a:ext>
            </a:extLst>
          </p:cNvPr>
          <p:cNvSpPr>
            <a:spLocks noGrp="1"/>
          </p:cNvSpPr>
          <p:nvPr>
            <p:ph type="sldNum" sz="quarter" idx="12"/>
          </p:nvPr>
        </p:nvSpPr>
        <p:spPr/>
        <p:txBody>
          <a:bodyPr/>
          <a:lstStyle/>
          <a:p>
            <a:fld id="{C88F4A6C-4E25-496D-9A47-3B4AB4819757}" type="slidenum">
              <a:rPr lang="en-US" smtClean="0"/>
              <a:t>‹#›</a:t>
            </a:fld>
            <a:endParaRPr lang="en-US"/>
          </a:p>
        </p:txBody>
      </p:sp>
    </p:spTree>
    <p:extLst>
      <p:ext uri="{BB962C8B-B14F-4D97-AF65-F5344CB8AC3E}">
        <p14:creationId xmlns:p14="http://schemas.microsoft.com/office/powerpoint/2010/main" val="2314546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6590-8B2C-9419-52A1-83A3DE7F57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F5EC68-684B-9ACE-A22D-848CB23DF7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C8D03-2AF3-B4FB-2B2D-BAF32E178400}"/>
              </a:ext>
            </a:extLst>
          </p:cNvPr>
          <p:cNvSpPr>
            <a:spLocks noGrp="1"/>
          </p:cNvSpPr>
          <p:nvPr>
            <p:ph type="dt" sz="half" idx="10"/>
          </p:nvPr>
        </p:nvSpPr>
        <p:spPr/>
        <p:txBody>
          <a:bodyPr/>
          <a:lstStyle/>
          <a:p>
            <a:fld id="{BF0E8F4B-9C3E-41FA-9307-D60A91FD33B5}" type="datetimeFigureOut">
              <a:rPr lang="en-US" smtClean="0"/>
              <a:t>1/30/2025</a:t>
            </a:fld>
            <a:endParaRPr lang="en-US"/>
          </a:p>
        </p:txBody>
      </p:sp>
      <p:sp>
        <p:nvSpPr>
          <p:cNvPr id="5" name="Footer Placeholder 4">
            <a:extLst>
              <a:ext uri="{FF2B5EF4-FFF2-40B4-BE49-F238E27FC236}">
                <a16:creationId xmlns:a16="http://schemas.microsoft.com/office/drawing/2014/main" id="{0DAE7440-F3E4-1CB3-6533-FB208F8397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F11B4-5040-6911-512E-4322DC220B2C}"/>
              </a:ext>
            </a:extLst>
          </p:cNvPr>
          <p:cNvSpPr>
            <a:spLocks noGrp="1"/>
          </p:cNvSpPr>
          <p:nvPr>
            <p:ph type="sldNum" sz="quarter" idx="12"/>
          </p:nvPr>
        </p:nvSpPr>
        <p:spPr/>
        <p:txBody>
          <a:bodyPr/>
          <a:lstStyle/>
          <a:p>
            <a:fld id="{C88F4A6C-4E25-496D-9A47-3B4AB4819757}" type="slidenum">
              <a:rPr lang="en-US" smtClean="0"/>
              <a:t>‹#›</a:t>
            </a:fld>
            <a:endParaRPr lang="en-US"/>
          </a:p>
        </p:txBody>
      </p:sp>
    </p:spTree>
    <p:extLst>
      <p:ext uri="{BB962C8B-B14F-4D97-AF65-F5344CB8AC3E}">
        <p14:creationId xmlns:p14="http://schemas.microsoft.com/office/powerpoint/2010/main" val="1996776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2BF264-0F2D-306A-F33A-1F80D1166C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4D8DDE-9314-D08D-14C6-31572D6010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B5EB1-737B-6E85-645E-C99F38380D8F}"/>
              </a:ext>
            </a:extLst>
          </p:cNvPr>
          <p:cNvSpPr>
            <a:spLocks noGrp="1"/>
          </p:cNvSpPr>
          <p:nvPr>
            <p:ph type="dt" sz="half" idx="10"/>
          </p:nvPr>
        </p:nvSpPr>
        <p:spPr/>
        <p:txBody>
          <a:bodyPr/>
          <a:lstStyle/>
          <a:p>
            <a:fld id="{BF0E8F4B-9C3E-41FA-9307-D60A91FD33B5}" type="datetimeFigureOut">
              <a:rPr lang="en-US" smtClean="0"/>
              <a:t>1/30/2025</a:t>
            </a:fld>
            <a:endParaRPr lang="en-US"/>
          </a:p>
        </p:txBody>
      </p:sp>
      <p:sp>
        <p:nvSpPr>
          <p:cNvPr id="5" name="Footer Placeholder 4">
            <a:extLst>
              <a:ext uri="{FF2B5EF4-FFF2-40B4-BE49-F238E27FC236}">
                <a16:creationId xmlns:a16="http://schemas.microsoft.com/office/drawing/2014/main" id="{2B5AEFA2-DE97-E53A-67A6-F5CC2C833D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26990E-89B4-68EF-EA0B-098D7F30EB38}"/>
              </a:ext>
            </a:extLst>
          </p:cNvPr>
          <p:cNvSpPr>
            <a:spLocks noGrp="1"/>
          </p:cNvSpPr>
          <p:nvPr>
            <p:ph type="sldNum" sz="quarter" idx="12"/>
          </p:nvPr>
        </p:nvSpPr>
        <p:spPr/>
        <p:txBody>
          <a:bodyPr/>
          <a:lstStyle/>
          <a:p>
            <a:fld id="{C88F4A6C-4E25-496D-9A47-3B4AB4819757}" type="slidenum">
              <a:rPr lang="en-US" smtClean="0"/>
              <a:t>‹#›</a:t>
            </a:fld>
            <a:endParaRPr lang="en-US"/>
          </a:p>
        </p:txBody>
      </p:sp>
    </p:spTree>
    <p:extLst>
      <p:ext uri="{BB962C8B-B14F-4D97-AF65-F5344CB8AC3E}">
        <p14:creationId xmlns:p14="http://schemas.microsoft.com/office/powerpoint/2010/main" val="7953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9FE7-7A95-CD4F-AA94-1131BFD9E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8D645-C61A-C1DE-7229-764EC3E8E1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0FAB2A-6CFD-A229-3825-89DB2F6674BB}"/>
              </a:ext>
            </a:extLst>
          </p:cNvPr>
          <p:cNvSpPr>
            <a:spLocks noGrp="1"/>
          </p:cNvSpPr>
          <p:nvPr>
            <p:ph type="dt" sz="half" idx="10"/>
          </p:nvPr>
        </p:nvSpPr>
        <p:spPr/>
        <p:txBody>
          <a:bodyPr/>
          <a:lstStyle/>
          <a:p>
            <a:fld id="{BF0E8F4B-9C3E-41FA-9307-D60A91FD33B5}" type="datetimeFigureOut">
              <a:rPr lang="en-US" smtClean="0"/>
              <a:t>1/30/2025</a:t>
            </a:fld>
            <a:endParaRPr lang="en-US"/>
          </a:p>
        </p:txBody>
      </p:sp>
      <p:sp>
        <p:nvSpPr>
          <p:cNvPr id="5" name="Footer Placeholder 4">
            <a:extLst>
              <a:ext uri="{FF2B5EF4-FFF2-40B4-BE49-F238E27FC236}">
                <a16:creationId xmlns:a16="http://schemas.microsoft.com/office/drawing/2014/main" id="{FA2B1CB8-D105-0304-CAD6-FF5141C07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DA772-FB47-DDBA-18C7-60020D3E5CA3}"/>
              </a:ext>
            </a:extLst>
          </p:cNvPr>
          <p:cNvSpPr>
            <a:spLocks noGrp="1"/>
          </p:cNvSpPr>
          <p:nvPr>
            <p:ph type="sldNum" sz="quarter" idx="12"/>
          </p:nvPr>
        </p:nvSpPr>
        <p:spPr/>
        <p:txBody>
          <a:bodyPr/>
          <a:lstStyle/>
          <a:p>
            <a:fld id="{C88F4A6C-4E25-496D-9A47-3B4AB4819757}" type="slidenum">
              <a:rPr lang="en-US" smtClean="0"/>
              <a:t>‹#›</a:t>
            </a:fld>
            <a:endParaRPr lang="en-US"/>
          </a:p>
        </p:txBody>
      </p:sp>
    </p:spTree>
    <p:extLst>
      <p:ext uri="{BB962C8B-B14F-4D97-AF65-F5344CB8AC3E}">
        <p14:creationId xmlns:p14="http://schemas.microsoft.com/office/powerpoint/2010/main" val="372211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8D5A-790F-1018-100D-E40899BB1F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773F87-BE49-0CCF-0E25-B3060ABA68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89BAF7-8AAF-0A1E-90D0-86FD463A559B}"/>
              </a:ext>
            </a:extLst>
          </p:cNvPr>
          <p:cNvSpPr>
            <a:spLocks noGrp="1"/>
          </p:cNvSpPr>
          <p:nvPr>
            <p:ph type="dt" sz="half" idx="10"/>
          </p:nvPr>
        </p:nvSpPr>
        <p:spPr/>
        <p:txBody>
          <a:bodyPr/>
          <a:lstStyle/>
          <a:p>
            <a:fld id="{BF0E8F4B-9C3E-41FA-9307-D60A91FD33B5}" type="datetimeFigureOut">
              <a:rPr lang="en-US" smtClean="0"/>
              <a:t>1/30/2025</a:t>
            </a:fld>
            <a:endParaRPr lang="en-US"/>
          </a:p>
        </p:txBody>
      </p:sp>
      <p:sp>
        <p:nvSpPr>
          <p:cNvPr id="5" name="Footer Placeholder 4">
            <a:extLst>
              <a:ext uri="{FF2B5EF4-FFF2-40B4-BE49-F238E27FC236}">
                <a16:creationId xmlns:a16="http://schemas.microsoft.com/office/drawing/2014/main" id="{6DCB706E-957C-9791-4253-81A206C44C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FB4C0-EFD8-D95E-587A-E78FF45B6683}"/>
              </a:ext>
            </a:extLst>
          </p:cNvPr>
          <p:cNvSpPr>
            <a:spLocks noGrp="1"/>
          </p:cNvSpPr>
          <p:nvPr>
            <p:ph type="sldNum" sz="quarter" idx="12"/>
          </p:nvPr>
        </p:nvSpPr>
        <p:spPr/>
        <p:txBody>
          <a:bodyPr/>
          <a:lstStyle/>
          <a:p>
            <a:fld id="{C88F4A6C-4E25-496D-9A47-3B4AB4819757}" type="slidenum">
              <a:rPr lang="en-US" smtClean="0"/>
              <a:t>‹#›</a:t>
            </a:fld>
            <a:endParaRPr lang="en-US"/>
          </a:p>
        </p:txBody>
      </p:sp>
    </p:spTree>
    <p:extLst>
      <p:ext uri="{BB962C8B-B14F-4D97-AF65-F5344CB8AC3E}">
        <p14:creationId xmlns:p14="http://schemas.microsoft.com/office/powerpoint/2010/main" val="1852357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89AB-A44B-79FF-3B02-E700561BF1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5FC50A-A3F6-5DAE-486C-8B5EB9935C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143D4-EC6D-F1B0-6844-13FC3DC794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A8A23F-0CC9-420A-4325-7BE9B0FDBABF}"/>
              </a:ext>
            </a:extLst>
          </p:cNvPr>
          <p:cNvSpPr>
            <a:spLocks noGrp="1"/>
          </p:cNvSpPr>
          <p:nvPr>
            <p:ph type="dt" sz="half" idx="10"/>
          </p:nvPr>
        </p:nvSpPr>
        <p:spPr/>
        <p:txBody>
          <a:bodyPr/>
          <a:lstStyle/>
          <a:p>
            <a:fld id="{BF0E8F4B-9C3E-41FA-9307-D60A91FD33B5}" type="datetimeFigureOut">
              <a:rPr lang="en-US" smtClean="0"/>
              <a:t>1/30/2025</a:t>
            </a:fld>
            <a:endParaRPr lang="en-US"/>
          </a:p>
        </p:txBody>
      </p:sp>
      <p:sp>
        <p:nvSpPr>
          <p:cNvPr id="6" name="Footer Placeholder 5">
            <a:extLst>
              <a:ext uri="{FF2B5EF4-FFF2-40B4-BE49-F238E27FC236}">
                <a16:creationId xmlns:a16="http://schemas.microsoft.com/office/drawing/2014/main" id="{B8E6F182-0784-7863-AEA8-38EE2247C7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FF6F16-1542-AFCE-70D1-352425049B01}"/>
              </a:ext>
            </a:extLst>
          </p:cNvPr>
          <p:cNvSpPr>
            <a:spLocks noGrp="1"/>
          </p:cNvSpPr>
          <p:nvPr>
            <p:ph type="sldNum" sz="quarter" idx="12"/>
          </p:nvPr>
        </p:nvSpPr>
        <p:spPr/>
        <p:txBody>
          <a:bodyPr/>
          <a:lstStyle/>
          <a:p>
            <a:fld id="{C88F4A6C-4E25-496D-9A47-3B4AB4819757}" type="slidenum">
              <a:rPr lang="en-US" smtClean="0"/>
              <a:t>‹#›</a:t>
            </a:fld>
            <a:endParaRPr lang="en-US"/>
          </a:p>
        </p:txBody>
      </p:sp>
    </p:spTree>
    <p:extLst>
      <p:ext uri="{BB962C8B-B14F-4D97-AF65-F5344CB8AC3E}">
        <p14:creationId xmlns:p14="http://schemas.microsoft.com/office/powerpoint/2010/main" val="2973307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D3536-50FD-BB82-1581-838507C4C2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98FBED-4BB4-0325-C165-8E17EE54D5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9615E3-CD2A-F30A-B58D-1A150FACA3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C7334B-900A-608D-0B46-58FD73DF64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C1D239-BA37-EE61-D58C-7ED30F94B8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778FA-68F5-EC1D-073F-0DDF8F9CB52B}"/>
              </a:ext>
            </a:extLst>
          </p:cNvPr>
          <p:cNvSpPr>
            <a:spLocks noGrp="1"/>
          </p:cNvSpPr>
          <p:nvPr>
            <p:ph type="dt" sz="half" idx="10"/>
          </p:nvPr>
        </p:nvSpPr>
        <p:spPr/>
        <p:txBody>
          <a:bodyPr/>
          <a:lstStyle/>
          <a:p>
            <a:fld id="{BF0E8F4B-9C3E-41FA-9307-D60A91FD33B5}" type="datetimeFigureOut">
              <a:rPr lang="en-US" smtClean="0"/>
              <a:t>1/30/2025</a:t>
            </a:fld>
            <a:endParaRPr lang="en-US"/>
          </a:p>
        </p:txBody>
      </p:sp>
      <p:sp>
        <p:nvSpPr>
          <p:cNvPr id="8" name="Footer Placeholder 7">
            <a:extLst>
              <a:ext uri="{FF2B5EF4-FFF2-40B4-BE49-F238E27FC236}">
                <a16:creationId xmlns:a16="http://schemas.microsoft.com/office/drawing/2014/main" id="{F440F84A-5931-3D92-5FD4-C11C84A063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091829-D402-EAD2-A784-1B1A800AF098}"/>
              </a:ext>
            </a:extLst>
          </p:cNvPr>
          <p:cNvSpPr>
            <a:spLocks noGrp="1"/>
          </p:cNvSpPr>
          <p:nvPr>
            <p:ph type="sldNum" sz="quarter" idx="12"/>
          </p:nvPr>
        </p:nvSpPr>
        <p:spPr/>
        <p:txBody>
          <a:bodyPr/>
          <a:lstStyle/>
          <a:p>
            <a:fld id="{C88F4A6C-4E25-496D-9A47-3B4AB4819757}" type="slidenum">
              <a:rPr lang="en-US" smtClean="0"/>
              <a:t>‹#›</a:t>
            </a:fld>
            <a:endParaRPr lang="en-US"/>
          </a:p>
        </p:txBody>
      </p:sp>
    </p:spTree>
    <p:extLst>
      <p:ext uri="{BB962C8B-B14F-4D97-AF65-F5344CB8AC3E}">
        <p14:creationId xmlns:p14="http://schemas.microsoft.com/office/powerpoint/2010/main" val="3971578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93A3B-539E-5DA1-F8D7-5E28C3AFD2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580724-327A-13ED-C06C-742B6B2615BB}"/>
              </a:ext>
            </a:extLst>
          </p:cNvPr>
          <p:cNvSpPr>
            <a:spLocks noGrp="1"/>
          </p:cNvSpPr>
          <p:nvPr>
            <p:ph type="dt" sz="half" idx="10"/>
          </p:nvPr>
        </p:nvSpPr>
        <p:spPr/>
        <p:txBody>
          <a:bodyPr/>
          <a:lstStyle/>
          <a:p>
            <a:fld id="{BF0E8F4B-9C3E-41FA-9307-D60A91FD33B5}" type="datetimeFigureOut">
              <a:rPr lang="en-US" smtClean="0"/>
              <a:t>1/30/2025</a:t>
            </a:fld>
            <a:endParaRPr lang="en-US"/>
          </a:p>
        </p:txBody>
      </p:sp>
      <p:sp>
        <p:nvSpPr>
          <p:cNvPr id="4" name="Footer Placeholder 3">
            <a:extLst>
              <a:ext uri="{FF2B5EF4-FFF2-40B4-BE49-F238E27FC236}">
                <a16:creationId xmlns:a16="http://schemas.microsoft.com/office/drawing/2014/main" id="{65C200FD-DE67-B613-45D5-6AC5E8E21B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298E1A-A2C4-0AC8-FC4C-A6ECBBBB1772}"/>
              </a:ext>
            </a:extLst>
          </p:cNvPr>
          <p:cNvSpPr>
            <a:spLocks noGrp="1"/>
          </p:cNvSpPr>
          <p:nvPr>
            <p:ph type="sldNum" sz="quarter" idx="12"/>
          </p:nvPr>
        </p:nvSpPr>
        <p:spPr/>
        <p:txBody>
          <a:bodyPr/>
          <a:lstStyle/>
          <a:p>
            <a:fld id="{C88F4A6C-4E25-496D-9A47-3B4AB4819757}" type="slidenum">
              <a:rPr lang="en-US" smtClean="0"/>
              <a:t>‹#›</a:t>
            </a:fld>
            <a:endParaRPr lang="en-US"/>
          </a:p>
        </p:txBody>
      </p:sp>
    </p:spTree>
    <p:extLst>
      <p:ext uri="{BB962C8B-B14F-4D97-AF65-F5344CB8AC3E}">
        <p14:creationId xmlns:p14="http://schemas.microsoft.com/office/powerpoint/2010/main" val="461706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EBB9BF-424F-8DD8-DE89-8D98B5A4A756}"/>
              </a:ext>
            </a:extLst>
          </p:cNvPr>
          <p:cNvSpPr>
            <a:spLocks noGrp="1"/>
          </p:cNvSpPr>
          <p:nvPr>
            <p:ph type="dt" sz="half" idx="10"/>
          </p:nvPr>
        </p:nvSpPr>
        <p:spPr/>
        <p:txBody>
          <a:bodyPr/>
          <a:lstStyle/>
          <a:p>
            <a:fld id="{BF0E8F4B-9C3E-41FA-9307-D60A91FD33B5}" type="datetimeFigureOut">
              <a:rPr lang="en-US" smtClean="0"/>
              <a:t>1/30/2025</a:t>
            </a:fld>
            <a:endParaRPr lang="en-US"/>
          </a:p>
        </p:txBody>
      </p:sp>
      <p:sp>
        <p:nvSpPr>
          <p:cNvPr id="3" name="Footer Placeholder 2">
            <a:extLst>
              <a:ext uri="{FF2B5EF4-FFF2-40B4-BE49-F238E27FC236}">
                <a16:creationId xmlns:a16="http://schemas.microsoft.com/office/drawing/2014/main" id="{B91FCA9C-C6B5-51C5-647E-A547570061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BB3B1-3890-1696-F7DF-4EC969318623}"/>
              </a:ext>
            </a:extLst>
          </p:cNvPr>
          <p:cNvSpPr>
            <a:spLocks noGrp="1"/>
          </p:cNvSpPr>
          <p:nvPr>
            <p:ph type="sldNum" sz="quarter" idx="12"/>
          </p:nvPr>
        </p:nvSpPr>
        <p:spPr/>
        <p:txBody>
          <a:bodyPr/>
          <a:lstStyle/>
          <a:p>
            <a:fld id="{C88F4A6C-4E25-496D-9A47-3B4AB4819757}" type="slidenum">
              <a:rPr lang="en-US" smtClean="0"/>
              <a:t>‹#›</a:t>
            </a:fld>
            <a:endParaRPr lang="en-US"/>
          </a:p>
        </p:txBody>
      </p:sp>
    </p:spTree>
    <p:extLst>
      <p:ext uri="{BB962C8B-B14F-4D97-AF65-F5344CB8AC3E}">
        <p14:creationId xmlns:p14="http://schemas.microsoft.com/office/powerpoint/2010/main" val="642118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DBA2-F6FB-D04E-99E1-EA2D803199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9AC119-E2CE-E4A7-ABC8-04C902C33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129B66-CFEC-417A-0395-4C2802781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23BCC-C90B-E223-9A57-3062E2BDA5E1}"/>
              </a:ext>
            </a:extLst>
          </p:cNvPr>
          <p:cNvSpPr>
            <a:spLocks noGrp="1"/>
          </p:cNvSpPr>
          <p:nvPr>
            <p:ph type="dt" sz="half" idx="10"/>
          </p:nvPr>
        </p:nvSpPr>
        <p:spPr/>
        <p:txBody>
          <a:bodyPr/>
          <a:lstStyle/>
          <a:p>
            <a:fld id="{BF0E8F4B-9C3E-41FA-9307-D60A91FD33B5}" type="datetimeFigureOut">
              <a:rPr lang="en-US" smtClean="0"/>
              <a:t>1/30/2025</a:t>
            </a:fld>
            <a:endParaRPr lang="en-US"/>
          </a:p>
        </p:txBody>
      </p:sp>
      <p:sp>
        <p:nvSpPr>
          <p:cNvPr id="6" name="Footer Placeholder 5">
            <a:extLst>
              <a:ext uri="{FF2B5EF4-FFF2-40B4-BE49-F238E27FC236}">
                <a16:creationId xmlns:a16="http://schemas.microsoft.com/office/drawing/2014/main" id="{BCD33735-EF40-8EC2-F8EA-50C60E12F9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560CC3-11FB-5E47-B80E-C30F5A2569C7}"/>
              </a:ext>
            </a:extLst>
          </p:cNvPr>
          <p:cNvSpPr>
            <a:spLocks noGrp="1"/>
          </p:cNvSpPr>
          <p:nvPr>
            <p:ph type="sldNum" sz="quarter" idx="12"/>
          </p:nvPr>
        </p:nvSpPr>
        <p:spPr/>
        <p:txBody>
          <a:bodyPr/>
          <a:lstStyle/>
          <a:p>
            <a:fld id="{C88F4A6C-4E25-496D-9A47-3B4AB4819757}" type="slidenum">
              <a:rPr lang="en-US" smtClean="0"/>
              <a:t>‹#›</a:t>
            </a:fld>
            <a:endParaRPr lang="en-US"/>
          </a:p>
        </p:txBody>
      </p:sp>
    </p:spTree>
    <p:extLst>
      <p:ext uri="{BB962C8B-B14F-4D97-AF65-F5344CB8AC3E}">
        <p14:creationId xmlns:p14="http://schemas.microsoft.com/office/powerpoint/2010/main" val="219920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4356-CEAE-1DB7-E770-EC299EDA34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3E324-E063-0826-0E40-6FD5EFD57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C84140-0E36-9CCA-138B-58DC6B6C48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91BDD0-35BD-03FB-3C00-3915F92770C6}"/>
              </a:ext>
            </a:extLst>
          </p:cNvPr>
          <p:cNvSpPr>
            <a:spLocks noGrp="1"/>
          </p:cNvSpPr>
          <p:nvPr>
            <p:ph type="dt" sz="half" idx="10"/>
          </p:nvPr>
        </p:nvSpPr>
        <p:spPr/>
        <p:txBody>
          <a:bodyPr/>
          <a:lstStyle/>
          <a:p>
            <a:fld id="{BF0E8F4B-9C3E-41FA-9307-D60A91FD33B5}" type="datetimeFigureOut">
              <a:rPr lang="en-US" smtClean="0"/>
              <a:t>1/30/2025</a:t>
            </a:fld>
            <a:endParaRPr lang="en-US"/>
          </a:p>
        </p:txBody>
      </p:sp>
      <p:sp>
        <p:nvSpPr>
          <p:cNvPr id="6" name="Footer Placeholder 5">
            <a:extLst>
              <a:ext uri="{FF2B5EF4-FFF2-40B4-BE49-F238E27FC236}">
                <a16:creationId xmlns:a16="http://schemas.microsoft.com/office/drawing/2014/main" id="{D6CFCE3F-3E33-D40E-C5AD-23C6848CE5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20867-F435-3D63-83DF-9FD599FE2186}"/>
              </a:ext>
            </a:extLst>
          </p:cNvPr>
          <p:cNvSpPr>
            <a:spLocks noGrp="1"/>
          </p:cNvSpPr>
          <p:nvPr>
            <p:ph type="sldNum" sz="quarter" idx="12"/>
          </p:nvPr>
        </p:nvSpPr>
        <p:spPr/>
        <p:txBody>
          <a:bodyPr/>
          <a:lstStyle/>
          <a:p>
            <a:fld id="{C88F4A6C-4E25-496D-9A47-3B4AB4819757}" type="slidenum">
              <a:rPr lang="en-US" smtClean="0"/>
              <a:t>‹#›</a:t>
            </a:fld>
            <a:endParaRPr lang="en-US"/>
          </a:p>
        </p:txBody>
      </p:sp>
    </p:spTree>
    <p:extLst>
      <p:ext uri="{BB962C8B-B14F-4D97-AF65-F5344CB8AC3E}">
        <p14:creationId xmlns:p14="http://schemas.microsoft.com/office/powerpoint/2010/main" val="2957863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1912D3-C26E-C0C5-CC37-F76C4EBDD2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494D25-A604-C224-BAD9-7CBBD9AB52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F17A8-A190-41CD-949C-A9CA28BD47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0E8F4B-9C3E-41FA-9307-D60A91FD33B5}" type="datetimeFigureOut">
              <a:rPr lang="en-US" smtClean="0"/>
              <a:t>1/30/2025</a:t>
            </a:fld>
            <a:endParaRPr lang="en-US"/>
          </a:p>
        </p:txBody>
      </p:sp>
      <p:sp>
        <p:nvSpPr>
          <p:cNvPr id="5" name="Footer Placeholder 4">
            <a:extLst>
              <a:ext uri="{FF2B5EF4-FFF2-40B4-BE49-F238E27FC236}">
                <a16:creationId xmlns:a16="http://schemas.microsoft.com/office/drawing/2014/main" id="{7A98465A-392E-BAAC-6227-C1E7881CA2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8E8FDD3-D026-20A1-D7B4-2C5D6FAE9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8F4A6C-4E25-496D-9A47-3B4AB4819757}" type="slidenum">
              <a:rPr lang="en-US" smtClean="0"/>
              <a:t>‹#›</a:t>
            </a:fld>
            <a:endParaRPr lang="en-US"/>
          </a:p>
        </p:txBody>
      </p:sp>
    </p:spTree>
    <p:extLst>
      <p:ext uri="{BB962C8B-B14F-4D97-AF65-F5344CB8AC3E}">
        <p14:creationId xmlns:p14="http://schemas.microsoft.com/office/powerpoint/2010/main" val="3168350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olzjNMKmeck"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hyperlink" Target="https://seaborn.pydata.org/tutorial/introduction.html" TargetMode="External"/><Relationship Id="rId4" Type="http://schemas.openxmlformats.org/officeDocument/2006/relationships/hyperlink" Target="https://finance.yahoo.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github.com/MalsawmtluangaBualte/CaseStudy_TSP4.0/blob/main/movie.py"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youtu.be/NW-Y6tKKTwY" TargetMode="External"/><Relationship Id="rId4" Type="http://schemas.openxmlformats.org/officeDocument/2006/relationships/hyperlink" Target="https://drive.google.com/file/d/1RJPCNnpY4HDicVAgZvRg_TuFTM-LHAaU/view?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9077C62-192E-3A19-332B-FCB210EBAB78}"/>
              </a:ext>
            </a:extLst>
          </p:cNvPr>
          <p:cNvSpPr>
            <a:spLocks noGrp="1"/>
          </p:cNvSpPr>
          <p:nvPr>
            <p:ph type="ctrTitle"/>
          </p:nvPr>
        </p:nvSpPr>
        <p:spPr>
          <a:xfrm>
            <a:off x="970908" y="1220919"/>
            <a:ext cx="5425781" cy="2387600"/>
          </a:xfrm>
        </p:spPr>
        <p:txBody>
          <a:bodyPr>
            <a:normAutofit/>
          </a:bodyPr>
          <a:lstStyle/>
          <a:p>
            <a:pPr algn="l"/>
            <a:r>
              <a:rPr lang="en-US" sz="5100" b="1" dirty="0"/>
              <a:t>Financial Analysis of Movie Industry Stocks</a:t>
            </a:r>
          </a:p>
        </p:txBody>
      </p:sp>
      <p:sp>
        <p:nvSpPr>
          <p:cNvPr id="5" name="Subtitle 2">
            <a:extLst>
              <a:ext uri="{FF2B5EF4-FFF2-40B4-BE49-F238E27FC236}">
                <a16:creationId xmlns:a16="http://schemas.microsoft.com/office/drawing/2014/main" id="{ECBAF06D-1C57-D6B3-66D6-3DF2BCE00149}"/>
              </a:ext>
            </a:extLst>
          </p:cNvPr>
          <p:cNvSpPr>
            <a:spLocks noGrp="1"/>
          </p:cNvSpPr>
          <p:nvPr>
            <p:ph type="subTitle" idx="1"/>
          </p:nvPr>
        </p:nvSpPr>
        <p:spPr>
          <a:xfrm>
            <a:off x="970908" y="3700594"/>
            <a:ext cx="5425781" cy="514790"/>
          </a:xfrm>
        </p:spPr>
        <p:txBody>
          <a:bodyPr>
            <a:normAutofit/>
          </a:bodyPr>
          <a:lstStyle/>
          <a:p>
            <a:pPr algn="l"/>
            <a:r>
              <a:rPr lang="en-US" dirty="0"/>
              <a:t>Trends, Volatility, and Correlation</a:t>
            </a:r>
          </a:p>
        </p:txBody>
      </p:sp>
      <p:sp>
        <p:nvSpPr>
          <p:cNvPr id="12" name="Freeform: Shape 1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lock Arc 1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4A6217C8-1B0E-7139-456F-0C394B3E07D8}"/>
              </a:ext>
            </a:extLst>
          </p:cNvPr>
          <p:cNvSpPr txBox="1">
            <a:spLocks/>
          </p:cNvSpPr>
          <p:nvPr/>
        </p:nvSpPr>
        <p:spPr>
          <a:xfrm>
            <a:off x="970907" y="5272690"/>
            <a:ext cx="5425781" cy="12752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B </a:t>
            </a:r>
            <a:r>
              <a:rPr lang="en-US" dirty="0" err="1"/>
              <a:t>Malsawmtluanga</a:t>
            </a:r>
            <a:br>
              <a:rPr lang="en-US" dirty="0"/>
            </a:br>
            <a:r>
              <a:rPr lang="en-US" dirty="0"/>
              <a:t>3</a:t>
            </a:r>
            <a:r>
              <a:rPr lang="en-US" baseline="30000" dirty="0"/>
              <a:t>rd</a:t>
            </a:r>
            <a:r>
              <a:rPr lang="en-US" dirty="0"/>
              <a:t> Semester MCA</a:t>
            </a:r>
            <a:br>
              <a:rPr lang="en-US" dirty="0"/>
            </a:br>
            <a:r>
              <a:rPr lang="en-US" dirty="0"/>
              <a:t>Brindavan College</a:t>
            </a:r>
          </a:p>
        </p:txBody>
      </p:sp>
    </p:spTree>
    <p:extLst>
      <p:ext uri="{BB962C8B-B14F-4D97-AF65-F5344CB8AC3E}">
        <p14:creationId xmlns:p14="http://schemas.microsoft.com/office/powerpoint/2010/main" val="22301197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04250A-87BA-458D-4D40-0665A1D8160C}"/>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DD2DCCBB-50AE-CB7C-DB36-203A438E0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4AA83-5EE3-2B6C-FDF8-68670CB79130}"/>
              </a:ext>
            </a:extLst>
          </p:cNvPr>
          <p:cNvSpPr>
            <a:spLocks noGrp="1"/>
          </p:cNvSpPr>
          <p:nvPr>
            <p:ph type="title"/>
          </p:nvPr>
        </p:nvSpPr>
        <p:spPr>
          <a:xfrm>
            <a:off x="341640" y="110532"/>
            <a:ext cx="5375872" cy="688191"/>
          </a:xfrm>
        </p:spPr>
        <p:txBody>
          <a:bodyPr vert="horz" lIns="91440" tIns="45720" rIns="91440" bIns="45720" rtlCol="0" anchor="b">
            <a:noAutofit/>
          </a:bodyPr>
          <a:lstStyle/>
          <a:p>
            <a:r>
              <a:rPr lang="en-US" sz="4000" b="1" dirty="0">
                <a:solidFill>
                  <a:schemeClr val="bg1"/>
                </a:solidFill>
              </a:rPr>
              <a:t>Daily Returns of Movie</a:t>
            </a:r>
          </a:p>
        </p:txBody>
      </p:sp>
      <p:sp>
        <p:nvSpPr>
          <p:cNvPr id="23" name="Rectangle 22">
            <a:extLst>
              <a:ext uri="{FF2B5EF4-FFF2-40B4-BE49-F238E27FC236}">
                <a16:creationId xmlns:a16="http://schemas.microsoft.com/office/drawing/2014/main" id="{3F034BDA-F026-FDE0-4317-D6434BADD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number of movies&#10;&#10;Description automatically generated with medium confidence">
            <a:extLst>
              <a:ext uri="{FF2B5EF4-FFF2-40B4-BE49-F238E27FC236}">
                <a16:creationId xmlns:a16="http://schemas.microsoft.com/office/drawing/2014/main" id="{711992A3-C305-FDB2-5E12-F3D40DFB1206}"/>
              </a:ext>
            </a:extLst>
          </p:cNvPr>
          <p:cNvPicPr>
            <a:picLocks noChangeAspect="1"/>
          </p:cNvPicPr>
          <p:nvPr/>
        </p:nvPicPr>
        <p:blipFill>
          <a:blip r:embed="rId2">
            <a:extLst>
              <a:ext uri="{28A0092B-C50C-407E-A947-70E740481C1C}">
                <a14:useLocalDpi xmlns:a14="http://schemas.microsoft.com/office/drawing/2010/main" val="0"/>
              </a:ext>
            </a:extLst>
          </a:blip>
          <a:srcRect l="1458" t="5209" r="8139" b="7084"/>
          <a:stretch/>
        </p:blipFill>
        <p:spPr>
          <a:xfrm>
            <a:off x="2149193" y="798723"/>
            <a:ext cx="7918704" cy="5762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43107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6502C9-6C98-21D8-D1CB-BF8742686782}"/>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AABE48F1-A489-D4C2-D4BA-AC68C0DDB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C81D6-2A95-B9D2-D9A1-A8032512D5AB}"/>
              </a:ext>
            </a:extLst>
          </p:cNvPr>
          <p:cNvSpPr>
            <a:spLocks noGrp="1"/>
          </p:cNvSpPr>
          <p:nvPr>
            <p:ph type="title"/>
          </p:nvPr>
        </p:nvSpPr>
        <p:spPr>
          <a:xfrm>
            <a:off x="341640" y="110532"/>
            <a:ext cx="5375872" cy="688191"/>
          </a:xfrm>
        </p:spPr>
        <p:txBody>
          <a:bodyPr vert="horz" lIns="91440" tIns="45720" rIns="91440" bIns="45720" rtlCol="0" anchor="b">
            <a:noAutofit/>
          </a:bodyPr>
          <a:lstStyle/>
          <a:p>
            <a:r>
              <a:rPr lang="en-US" sz="4000" b="1" dirty="0">
                <a:solidFill>
                  <a:schemeClr val="bg1"/>
                </a:solidFill>
              </a:rPr>
              <a:t>Stock Correlation</a:t>
            </a:r>
          </a:p>
        </p:txBody>
      </p:sp>
      <p:sp>
        <p:nvSpPr>
          <p:cNvPr id="23" name="Rectangle 22">
            <a:extLst>
              <a:ext uri="{FF2B5EF4-FFF2-40B4-BE49-F238E27FC236}">
                <a16:creationId xmlns:a16="http://schemas.microsoft.com/office/drawing/2014/main" id="{51A270AD-72A0-B5B5-4B61-40E5E33BE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graph&#10;&#10;Description automatically generated">
            <a:extLst>
              <a:ext uri="{FF2B5EF4-FFF2-40B4-BE49-F238E27FC236}">
                <a16:creationId xmlns:a16="http://schemas.microsoft.com/office/drawing/2014/main" id="{BB0F72C2-BC9A-FA6A-499C-E55E5B08512D}"/>
              </a:ext>
            </a:extLst>
          </p:cNvPr>
          <p:cNvPicPr>
            <a:picLocks noChangeAspect="1"/>
          </p:cNvPicPr>
          <p:nvPr/>
        </p:nvPicPr>
        <p:blipFill>
          <a:blip r:embed="rId2">
            <a:extLst>
              <a:ext uri="{28A0092B-C50C-407E-A947-70E740481C1C}">
                <a14:useLocalDpi xmlns:a14="http://schemas.microsoft.com/office/drawing/2010/main" val="0"/>
              </a:ext>
            </a:extLst>
          </a:blip>
          <a:srcRect l="5048" t="5038" r="8963" b="2471"/>
          <a:stretch/>
        </p:blipFill>
        <p:spPr>
          <a:xfrm>
            <a:off x="2558960" y="904946"/>
            <a:ext cx="7099170" cy="572696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9CB05A7-38E4-B7B2-8931-4A63528A44EA}"/>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l="6695" t="6071" r="7297" b="8975"/>
          <a:stretch/>
        </p:blipFill>
        <p:spPr>
          <a:xfrm>
            <a:off x="-17864894" y="1095271"/>
            <a:ext cx="10702179" cy="52854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944782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0CDE9A-1E55-9AE0-7177-1322B9C98004}"/>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A28CB264-4DBE-4FA6-9A4C-647059833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D75DC-3B55-BD20-600D-8A78223FE080}"/>
              </a:ext>
            </a:extLst>
          </p:cNvPr>
          <p:cNvSpPr>
            <a:spLocks noGrp="1"/>
          </p:cNvSpPr>
          <p:nvPr>
            <p:ph type="title"/>
          </p:nvPr>
        </p:nvSpPr>
        <p:spPr>
          <a:xfrm>
            <a:off x="341640" y="110532"/>
            <a:ext cx="5375872" cy="688191"/>
          </a:xfrm>
        </p:spPr>
        <p:txBody>
          <a:bodyPr vert="horz" lIns="91440" tIns="45720" rIns="91440" bIns="45720" rtlCol="0" anchor="b">
            <a:noAutofit/>
          </a:bodyPr>
          <a:lstStyle/>
          <a:p>
            <a:r>
              <a:rPr lang="en-US" sz="4000" b="1" dirty="0">
                <a:solidFill>
                  <a:schemeClr val="bg1"/>
                </a:solidFill>
              </a:rPr>
              <a:t>Moving Average</a:t>
            </a:r>
          </a:p>
        </p:txBody>
      </p:sp>
      <p:sp>
        <p:nvSpPr>
          <p:cNvPr id="23" name="Rectangle 22">
            <a:extLst>
              <a:ext uri="{FF2B5EF4-FFF2-40B4-BE49-F238E27FC236}">
                <a16:creationId xmlns:a16="http://schemas.microsoft.com/office/drawing/2014/main" id="{62F29DFE-F652-47E9-B0C2-D9AE610F8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lines and numbers&#10;&#10;Description automatically generated">
            <a:extLst>
              <a:ext uri="{FF2B5EF4-FFF2-40B4-BE49-F238E27FC236}">
                <a16:creationId xmlns:a16="http://schemas.microsoft.com/office/drawing/2014/main" id="{8DEC46DF-FCA8-BB91-DECB-73FBDA3BB11E}"/>
              </a:ext>
            </a:extLst>
          </p:cNvPr>
          <p:cNvPicPr>
            <a:picLocks noChangeAspect="1"/>
          </p:cNvPicPr>
          <p:nvPr/>
        </p:nvPicPr>
        <p:blipFill>
          <a:blip r:embed="rId2">
            <a:extLst>
              <a:ext uri="{28A0092B-C50C-407E-A947-70E740481C1C}">
                <a14:useLocalDpi xmlns:a14="http://schemas.microsoft.com/office/drawing/2010/main" val="0"/>
              </a:ext>
            </a:extLst>
          </a:blip>
          <a:srcRect l="6801" t="6082" r="7855" b="9435"/>
          <a:stretch/>
        </p:blipFill>
        <p:spPr>
          <a:xfrm>
            <a:off x="736044" y="1051033"/>
            <a:ext cx="10745002" cy="5318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53096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3348CE-08C0-BDCE-51C4-0A5BE16B12E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0A51C-D5F4-B88E-850E-BB17B836030C}"/>
              </a:ext>
            </a:extLst>
          </p:cNvPr>
          <p:cNvSpPr>
            <a:spLocks noGrp="1"/>
          </p:cNvSpPr>
          <p:nvPr>
            <p:ph type="title"/>
          </p:nvPr>
        </p:nvSpPr>
        <p:spPr>
          <a:xfrm>
            <a:off x="1285240" y="1050595"/>
            <a:ext cx="8074815" cy="1618489"/>
          </a:xfrm>
        </p:spPr>
        <p:txBody>
          <a:bodyPr anchor="ctr">
            <a:normAutofit/>
          </a:bodyPr>
          <a:lstStyle/>
          <a:p>
            <a:r>
              <a:rPr lang="en-US" sz="7200" dirty="0"/>
              <a:t>References</a:t>
            </a:r>
          </a:p>
        </p:txBody>
      </p:sp>
      <p:sp>
        <p:nvSpPr>
          <p:cNvPr id="3" name="Content Placeholder 2">
            <a:extLst>
              <a:ext uri="{FF2B5EF4-FFF2-40B4-BE49-F238E27FC236}">
                <a16:creationId xmlns:a16="http://schemas.microsoft.com/office/drawing/2014/main" id="{1128038B-9522-5C66-7C44-0AE269CACD8E}"/>
              </a:ext>
            </a:extLst>
          </p:cNvPr>
          <p:cNvSpPr>
            <a:spLocks noGrp="1"/>
          </p:cNvSpPr>
          <p:nvPr>
            <p:ph idx="1"/>
          </p:nvPr>
        </p:nvSpPr>
        <p:spPr>
          <a:xfrm>
            <a:off x="1285240" y="2969469"/>
            <a:ext cx="9305723" cy="2800395"/>
          </a:xfrm>
        </p:spPr>
        <p:txBody>
          <a:bodyPr anchor="t">
            <a:normAutofit/>
          </a:bodyPr>
          <a:lstStyle/>
          <a:p>
            <a:r>
              <a:rPr lang="en-US" sz="2400" dirty="0">
                <a:hlinkClick r:id="rId2"/>
              </a:rPr>
              <a:t>www.google.com</a:t>
            </a:r>
            <a:endParaRPr lang="en-US" sz="2400" dirty="0"/>
          </a:p>
          <a:p>
            <a:r>
              <a:rPr lang="en-US" sz="2400" dirty="0">
                <a:hlinkClick r:id="rId3"/>
              </a:rPr>
              <a:t>https://youtu.be/olzjNMKmeck</a:t>
            </a:r>
            <a:endParaRPr lang="en-US" sz="2400" dirty="0"/>
          </a:p>
          <a:p>
            <a:r>
              <a:rPr lang="en-US" sz="2400" dirty="0"/>
              <a:t>Yahoo Finance(</a:t>
            </a:r>
            <a:r>
              <a:rPr lang="en-US" sz="2400" dirty="0" err="1"/>
              <a:t>Yfinance</a:t>
            </a:r>
            <a:r>
              <a:rPr lang="en-US" sz="2400" dirty="0"/>
              <a:t>)-</a:t>
            </a:r>
            <a:r>
              <a:rPr lang="en-US" sz="2400" dirty="0">
                <a:hlinkClick r:id="rId4"/>
              </a:rPr>
              <a:t>https://finance.yahoo.com</a:t>
            </a:r>
            <a:endParaRPr lang="en-US" sz="2400" dirty="0"/>
          </a:p>
          <a:p>
            <a:r>
              <a:rPr lang="en-US" sz="2400" dirty="0">
                <a:hlinkClick r:id="rId5"/>
              </a:rPr>
              <a:t>https://seaborn.pydata.org/tutorial/introduction.html</a:t>
            </a:r>
            <a:endParaRPr lang="en-US" sz="2400" dirty="0"/>
          </a:p>
        </p:txBody>
      </p:sp>
      <p:sp>
        <p:nvSpPr>
          <p:cNvPr id="5" name="Title 1">
            <a:extLst>
              <a:ext uri="{FF2B5EF4-FFF2-40B4-BE49-F238E27FC236}">
                <a16:creationId xmlns:a16="http://schemas.microsoft.com/office/drawing/2014/main" id="{7E2395C8-905B-ECD9-8134-FEE9BD385063}"/>
              </a:ext>
            </a:extLst>
          </p:cNvPr>
          <p:cNvSpPr txBox="1">
            <a:spLocks/>
          </p:cNvSpPr>
          <p:nvPr/>
        </p:nvSpPr>
        <p:spPr>
          <a:xfrm>
            <a:off x="-4090632" y="110532"/>
            <a:ext cx="5375872" cy="68819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bg1"/>
                </a:solidFill>
              </a:rPr>
              <a:t>Moving Average</a:t>
            </a:r>
            <a:endParaRPr lang="en-US" sz="4000" b="1" dirty="0">
              <a:solidFill>
                <a:schemeClr val="bg1"/>
              </a:solidFill>
            </a:endParaRPr>
          </a:p>
        </p:txBody>
      </p:sp>
    </p:spTree>
    <p:extLst>
      <p:ext uri="{BB962C8B-B14F-4D97-AF65-F5344CB8AC3E}">
        <p14:creationId xmlns:p14="http://schemas.microsoft.com/office/powerpoint/2010/main" val="381564382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AD4FE0-56CC-4496-DA24-F2E04519F4AF}"/>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D3EF8-CBC7-F522-3EA3-DCB85DAF26B0}"/>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6593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E222E75-60EF-C092-3184-E0FF486C504C}"/>
              </a:ext>
            </a:extLst>
          </p:cNvPr>
          <p:cNvSpPr>
            <a:spLocks noGrp="1"/>
          </p:cNvSpPr>
          <p:nvPr>
            <p:ph type="title"/>
          </p:nvPr>
        </p:nvSpPr>
        <p:spPr>
          <a:xfrm>
            <a:off x="838200" y="365125"/>
            <a:ext cx="10515600" cy="1325563"/>
          </a:xfrm>
        </p:spPr>
        <p:txBody>
          <a:bodyPr>
            <a:normAutofit/>
          </a:bodyPr>
          <a:lstStyle/>
          <a:p>
            <a:r>
              <a:rPr lang="en-US" sz="5400" b="1" dirty="0"/>
              <a:t>Abstract</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9368B10-EDB3-C461-39AB-D564B89C3BA7}"/>
              </a:ext>
            </a:extLst>
          </p:cNvPr>
          <p:cNvSpPr>
            <a:spLocks noGrp="1"/>
          </p:cNvSpPr>
          <p:nvPr>
            <p:ph idx="1"/>
          </p:nvPr>
        </p:nvSpPr>
        <p:spPr>
          <a:xfrm>
            <a:off x="838200" y="1929384"/>
            <a:ext cx="10515600" cy="4251960"/>
          </a:xfrm>
        </p:spPr>
        <p:txBody>
          <a:bodyPr>
            <a:normAutofit/>
          </a:bodyPr>
          <a:lstStyle/>
          <a:p>
            <a:pPr algn="just">
              <a:lnSpc>
                <a:spcPct val="100000"/>
              </a:lnSpc>
            </a:pPr>
            <a:r>
              <a:rPr lang="en-US" sz="2200" dirty="0"/>
              <a:t>This case study investigates the stock price trends, volatility, and correlation between key companies in the movie and entertainment industry, such as Disney, Netflix, Comcast, and Sony. Using historical stock data from 2019 to 2023, we explore how these companies have performed over time and how global events have influenced their stock prices.</a:t>
            </a:r>
          </a:p>
          <a:p>
            <a:pPr algn="just">
              <a:lnSpc>
                <a:spcPct val="100000"/>
              </a:lnSpc>
            </a:pPr>
            <a:r>
              <a:rPr lang="en-US" sz="2200" dirty="0"/>
              <a:t>Through trend analysis, volatility measurement, correlation assessment, and moving average techniques, we provide insights into the financial health and market dynamics of the movie industry. The analysis also serves as a tool for investors to understand the market movements and the interrelationships between these companies, providing guidance on potential investment strategies.</a:t>
            </a:r>
          </a:p>
          <a:p>
            <a:pPr algn="just">
              <a:lnSpc>
                <a:spcPct val="100000"/>
              </a:lnSpc>
            </a:pPr>
            <a:endParaRPr lang="en-US" sz="2200" dirty="0"/>
          </a:p>
        </p:txBody>
      </p:sp>
    </p:spTree>
    <p:extLst>
      <p:ext uri="{BB962C8B-B14F-4D97-AF65-F5344CB8AC3E}">
        <p14:creationId xmlns:p14="http://schemas.microsoft.com/office/powerpoint/2010/main" val="293997094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4101BC-D56F-DAD0-4E4E-8CDF7EEFDC6E}"/>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C8A1E6-7B13-7C53-F313-A3C32653B719}"/>
              </a:ext>
            </a:extLst>
          </p:cNvPr>
          <p:cNvSpPr>
            <a:spLocks noGrp="1"/>
          </p:cNvSpPr>
          <p:nvPr>
            <p:ph type="title"/>
          </p:nvPr>
        </p:nvSpPr>
        <p:spPr>
          <a:xfrm>
            <a:off x="838200" y="365125"/>
            <a:ext cx="10515600" cy="1325563"/>
          </a:xfrm>
        </p:spPr>
        <p:txBody>
          <a:bodyPr>
            <a:normAutofit/>
          </a:bodyPr>
          <a:lstStyle/>
          <a:p>
            <a:r>
              <a:rPr lang="en-US" sz="5400" b="1"/>
              <a:t>Problem Statements</a:t>
            </a:r>
            <a:endParaRPr lang="en-US" sz="5400" b="1" dirty="0"/>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329B401-A941-28E4-33CD-E244D310BA75}"/>
              </a:ext>
            </a:extLst>
          </p:cNvPr>
          <p:cNvSpPr>
            <a:spLocks noGrp="1"/>
          </p:cNvSpPr>
          <p:nvPr>
            <p:ph idx="1"/>
          </p:nvPr>
        </p:nvSpPr>
        <p:spPr>
          <a:xfrm>
            <a:off x="838200" y="2145877"/>
            <a:ext cx="10515600" cy="4251960"/>
          </a:xfrm>
        </p:spPr>
        <p:txBody>
          <a:bodyPr>
            <a:normAutofit/>
          </a:bodyPr>
          <a:lstStyle/>
          <a:p>
            <a:pPr marL="0" indent="0" algn="just">
              <a:buNone/>
            </a:pPr>
            <a:r>
              <a:rPr lang="en-US" sz="2200" dirty="0"/>
              <a:t>This case study aims to address the following key questions:</a:t>
            </a:r>
          </a:p>
          <a:p>
            <a:pPr marL="0" indent="0" algn="just">
              <a:buNone/>
            </a:pPr>
            <a:endParaRPr lang="en-US" sz="500" dirty="0"/>
          </a:p>
          <a:p>
            <a:pPr algn="just">
              <a:buFont typeface="Wingdings" panose="05000000000000000000" pitchFamily="2" charset="2"/>
              <a:buChar char="§"/>
            </a:pPr>
            <a:r>
              <a:rPr lang="en-US" sz="2200" dirty="0"/>
              <a:t>How have stock prices for companies in the movie and entertainment industry evolved over the past few years?</a:t>
            </a:r>
          </a:p>
          <a:p>
            <a:pPr algn="just">
              <a:buFont typeface="Wingdings" panose="05000000000000000000" pitchFamily="2" charset="2"/>
              <a:buChar char="§"/>
            </a:pPr>
            <a:r>
              <a:rPr lang="en-US" sz="2200" dirty="0"/>
              <a:t>What is the volatility of stocks for major entertainment companies, and how has it changed over time?</a:t>
            </a:r>
          </a:p>
          <a:p>
            <a:pPr algn="just">
              <a:buFont typeface="Wingdings" panose="05000000000000000000" pitchFamily="2" charset="2"/>
              <a:buChar char="§"/>
            </a:pPr>
            <a:r>
              <a:rPr lang="en-US" sz="2200" dirty="0"/>
              <a:t>How are these companies' stock performances correlated, and what does this mean for potential diversification strategies?</a:t>
            </a:r>
          </a:p>
          <a:p>
            <a:pPr algn="just">
              <a:buFont typeface="Wingdings" panose="05000000000000000000" pitchFamily="2" charset="2"/>
              <a:buChar char="§"/>
            </a:pPr>
            <a:r>
              <a:rPr lang="en-US" sz="2200" dirty="0"/>
              <a:t>How do moving averages help identify trends and inform investment decisions?</a:t>
            </a:r>
          </a:p>
        </p:txBody>
      </p:sp>
    </p:spTree>
    <p:extLst>
      <p:ext uri="{BB962C8B-B14F-4D97-AF65-F5344CB8AC3E}">
        <p14:creationId xmlns:p14="http://schemas.microsoft.com/office/powerpoint/2010/main" val="19516959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E277A1-08A5-65EC-DE58-CF141CEE2658}"/>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AD33DD1-3A45-367D-71BB-904E76E34ED5}"/>
              </a:ext>
            </a:extLst>
          </p:cNvPr>
          <p:cNvSpPr>
            <a:spLocks noGrp="1"/>
          </p:cNvSpPr>
          <p:nvPr>
            <p:ph type="title"/>
          </p:nvPr>
        </p:nvSpPr>
        <p:spPr>
          <a:xfrm>
            <a:off x="838200" y="365125"/>
            <a:ext cx="10515600" cy="1325563"/>
          </a:xfrm>
        </p:spPr>
        <p:txBody>
          <a:bodyPr>
            <a:normAutofit/>
          </a:bodyPr>
          <a:lstStyle/>
          <a:p>
            <a:r>
              <a:rPr lang="en-US" sz="5400" b="1"/>
              <a:t>Proposed Solution</a:t>
            </a:r>
          </a:p>
        </p:txBody>
      </p:sp>
      <p:sp>
        <p:nvSpPr>
          <p:cNvPr id="2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9DBB04DD-1AA7-3496-5225-8EA1764FC3CF}"/>
              </a:ext>
            </a:extLst>
          </p:cNvPr>
          <p:cNvSpPr>
            <a:spLocks noGrp="1" noChangeArrowheads="1"/>
          </p:cNvSpPr>
          <p:nvPr>
            <p:ph idx="1"/>
          </p:nvPr>
        </p:nvSpPr>
        <p:spPr bwMode="auto">
          <a:xfrm>
            <a:off x="1316736" y="1819656"/>
            <a:ext cx="10037064" cy="452691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R="0" lvl="0" defTabSz="914400" rtl="0" eaLnBrk="0" fontAlgn="base" latinLnBrk="0" hangingPunct="0">
              <a:lnSpc>
                <a:spcPct val="200000"/>
              </a:lnSpc>
              <a:spcBef>
                <a:spcPct val="0"/>
              </a:spcBef>
              <a:spcAft>
                <a:spcPts val="600"/>
              </a:spcAft>
              <a:buClrTx/>
              <a:buSzTx/>
              <a:buFont typeface="Wingdings" panose="05000000000000000000" pitchFamily="2" charset="2"/>
              <a:buChar char="§"/>
              <a:tabLst/>
            </a:pPr>
            <a:r>
              <a:rPr kumimoji="0" lang="en-US" altLang="en-US" sz="2200" i="0" u="none" strike="noStrike" cap="none" normalizeH="0" baseline="0" dirty="0">
                <a:ln>
                  <a:noFill/>
                </a:ln>
                <a:effectLst/>
                <a:latin typeface="Arial" panose="020B0604020202020204" pitchFamily="34" charset="0"/>
                <a:cs typeface="Arial" panose="020B0604020202020204" pitchFamily="34" charset="0"/>
              </a:rPr>
              <a:t> Data Collection</a:t>
            </a:r>
          </a:p>
          <a:p>
            <a:pPr marR="0" lvl="0" defTabSz="914400" rtl="0" eaLnBrk="0" fontAlgn="base" latinLnBrk="0" hangingPunct="0">
              <a:lnSpc>
                <a:spcPct val="200000"/>
              </a:lnSpc>
              <a:spcBef>
                <a:spcPct val="0"/>
              </a:spcBef>
              <a:spcAft>
                <a:spcPts val="600"/>
              </a:spcAft>
              <a:buClrTx/>
              <a:buSzTx/>
              <a:buFont typeface="Wingdings" panose="05000000000000000000" pitchFamily="2" charset="2"/>
              <a:buChar char="§"/>
              <a:tabLst/>
            </a:pPr>
            <a:r>
              <a:rPr kumimoji="0" lang="en-US" altLang="en-US" sz="2200" i="0" u="none" strike="noStrike" cap="none" normalizeH="0" baseline="0" dirty="0">
                <a:ln>
                  <a:noFill/>
                </a:ln>
                <a:effectLst/>
                <a:latin typeface="Arial" panose="020B0604020202020204" pitchFamily="34" charset="0"/>
                <a:cs typeface="Arial" panose="020B0604020202020204" pitchFamily="34" charset="0"/>
              </a:rPr>
              <a:t> Trend Analysis</a:t>
            </a:r>
          </a:p>
          <a:p>
            <a:pPr marR="0" lvl="0" defTabSz="914400" rtl="0" eaLnBrk="0" fontAlgn="base" latinLnBrk="0" hangingPunct="0">
              <a:lnSpc>
                <a:spcPct val="200000"/>
              </a:lnSpc>
              <a:spcBef>
                <a:spcPct val="0"/>
              </a:spcBef>
              <a:spcAft>
                <a:spcPts val="600"/>
              </a:spcAft>
              <a:buClrTx/>
              <a:buSzTx/>
              <a:buFont typeface="Wingdings" panose="05000000000000000000" pitchFamily="2" charset="2"/>
              <a:buChar char="§"/>
              <a:tabLst/>
            </a:pPr>
            <a:r>
              <a:rPr kumimoji="0" lang="en-US" altLang="en-US" sz="2200" i="0" u="none" strike="noStrike" cap="none" normalizeH="0" baseline="0" dirty="0">
                <a:ln>
                  <a:noFill/>
                </a:ln>
                <a:effectLst/>
                <a:latin typeface="Arial" panose="020B0604020202020204" pitchFamily="34" charset="0"/>
                <a:cs typeface="Arial" panose="020B0604020202020204" pitchFamily="34" charset="0"/>
              </a:rPr>
              <a:t> Volatility Analysis</a:t>
            </a:r>
          </a:p>
          <a:p>
            <a:pPr marR="0" lvl="0" defTabSz="914400" rtl="0" eaLnBrk="0" fontAlgn="base" latinLnBrk="0" hangingPunct="0">
              <a:lnSpc>
                <a:spcPct val="200000"/>
              </a:lnSpc>
              <a:spcBef>
                <a:spcPct val="0"/>
              </a:spcBef>
              <a:spcAft>
                <a:spcPts val="600"/>
              </a:spcAft>
              <a:buClrTx/>
              <a:buSzTx/>
              <a:buFont typeface="Wingdings" panose="05000000000000000000" pitchFamily="2" charset="2"/>
              <a:buChar char="§"/>
              <a:tabLst/>
            </a:pPr>
            <a:r>
              <a:rPr kumimoji="0" lang="en-US" altLang="en-US" sz="2200" i="0" u="none" strike="noStrike" cap="none" normalizeH="0" baseline="0" dirty="0">
                <a:ln>
                  <a:noFill/>
                </a:ln>
                <a:effectLst/>
                <a:latin typeface="Arial" panose="020B0604020202020204" pitchFamily="34" charset="0"/>
                <a:cs typeface="Arial" panose="020B0604020202020204" pitchFamily="34" charset="0"/>
              </a:rPr>
              <a:t> Correlation Analysis</a:t>
            </a:r>
          </a:p>
          <a:p>
            <a:pPr marR="0" lvl="0" defTabSz="914400" rtl="0" eaLnBrk="0" fontAlgn="base" latinLnBrk="0" hangingPunct="0">
              <a:lnSpc>
                <a:spcPct val="200000"/>
              </a:lnSpc>
              <a:spcBef>
                <a:spcPct val="0"/>
              </a:spcBef>
              <a:spcAft>
                <a:spcPts val="600"/>
              </a:spcAft>
              <a:buClrTx/>
              <a:buSzTx/>
              <a:buFont typeface="Wingdings" panose="05000000000000000000" pitchFamily="2" charset="2"/>
              <a:buChar char="§"/>
              <a:tabLst/>
            </a:pPr>
            <a:r>
              <a:rPr kumimoji="0" lang="en-US" altLang="en-US" sz="2200" i="0" u="none" strike="noStrike" cap="none" normalizeH="0" baseline="0" dirty="0">
                <a:ln>
                  <a:noFill/>
                </a:ln>
                <a:effectLst/>
                <a:latin typeface="Arial" panose="020B0604020202020204" pitchFamily="34" charset="0"/>
                <a:cs typeface="Arial" panose="020B0604020202020204" pitchFamily="34" charset="0"/>
              </a:rPr>
              <a:t> Moving Average Analysis</a:t>
            </a:r>
          </a:p>
          <a:p>
            <a:pPr marR="0" lvl="0" defTabSz="914400" rtl="0" eaLnBrk="0" fontAlgn="base" latinLnBrk="0" hangingPunct="0">
              <a:lnSpc>
                <a:spcPct val="200000"/>
              </a:lnSpc>
              <a:spcBef>
                <a:spcPct val="0"/>
              </a:spcBef>
              <a:spcAft>
                <a:spcPts val="600"/>
              </a:spcAft>
              <a:buClrTx/>
              <a:buSzTx/>
              <a:buFont typeface="Wingdings" panose="05000000000000000000" pitchFamily="2" charset="2"/>
              <a:buChar char="§"/>
              <a:tabLst/>
            </a:pPr>
            <a:r>
              <a:rPr kumimoji="0" lang="en-US" altLang="en-US" sz="2200" i="0" u="none" strike="noStrike" cap="none" normalizeH="0" baseline="0" dirty="0">
                <a:ln>
                  <a:noFill/>
                </a:ln>
                <a:effectLst/>
                <a:latin typeface="Arial" panose="020B0604020202020204" pitchFamily="34" charset="0"/>
                <a:cs typeface="Arial" panose="020B0604020202020204" pitchFamily="34" charset="0"/>
              </a:rPr>
              <a:t> Insights and Recommendations</a:t>
            </a:r>
          </a:p>
        </p:txBody>
      </p:sp>
    </p:spTree>
    <p:extLst>
      <p:ext uri="{BB962C8B-B14F-4D97-AF65-F5344CB8AC3E}">
        <p14:creationId xmlns:p14="http://schemas.microsoft.com/office/powerpoint/2010/main" val="40431494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24F24B-19E4-7B18-4185-BF88D20920D5}"/>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Triangle 5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D4EB623-0456-1A52-080D-FCD73BDB383C}"/>
              </a:ext>
            </a:extLst>
          </p:cNvPr>
          <p:cNvSpPr>
            <a:spLocks noGrp="1"/>
          </p:cNvSpPr>
          <p:nvPr>
            <p:ph type="title"/>
          </p:nvPr>
        </p:nvSpPr>
        <p:spPr>
          <a:xfrm>
            <a:off x="1123356" y="1188637"/>
            <a:ext cx="9984615" cy="1597228"/>
          </a:xfrm>
        </p:spPr>
        <p:txBody>
          <a:bodyPr vert="horz" lIns="91440" tIns="45720" rIns="91440" bIns="45720" rtlCol="0">
            <a:normAutofit/>
          </a:bodyPr>
          <a:lstStyle/>
          <a:p>
            <a:r>
              <a:rPr lang="en-US" sz="6000" b="1" kern="1200">
                <a:latin typeface="+mj-lt"/>
                <a:ea typeface="+mj-ea"/>
                <a:cs typeface="+mj-cs"/>
              </a:rPr>
              <a:t>Implementation Code</a:t>
            </a:r>
          </a:p>
        </p:txBody>
      </p:sp>
      <p:pic>
        <p:nvPicPr>
          <p:cNvPr id="42" name="Graphic 41" descr="Web Design">
            <a:extLst>
              <a:ext uri="{FF2B5EF4-FFF2-40B4-BE49-F238E27FC236}">
                <a16:creationId xmlns:a16="http://schemas.microsoft.com/office/drawing/2014/main" id="{FB6B9651-64C2-25E6-B93A-C553A161F4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6250" y="3018327"/>
            <a:ext cx="2728198" cy="2728198"/>
          </a:xfrm>
          <a:prstGeom prst="rect">
            <a:avLst/>
          </a:prstGeom>
        </p:spPr>
      </p:pic>
      <p:sp>
        <p:nvSpPr>
          <p:cNvPr id="5" name="Rectangle 3">
            <a:extLst>
              <a:ext uri="{FF2B5EF4-FFF2-40B4-BE49-F238E27FC236}">
                <a16:creationId xmlns:a16="http://schemas.microsoft.com/office/drawing/2014/main" id="{7A963FD9-8949-D073-1068-9BEF51C3E507}"/>
              </a:ext>
            </a:extLst>
          </p:cNvPr>
          <p:cNvSpPr>
            <a:spLocks noGrp="1" noChangeArrowheads="1"/>
          </p:cNvSpPr>
          <p:nvPr>
            <p:ph idx="1"/>
          </p:nvPr>
        </p:nvSpPr>
        <p:spPr bwMode="auto">
          <a:xfrm>
            <a:off x="5255260" y="2998278"/>
            <a:ext cx="5998894" cy="2728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indent="0">
              <a:spcAft>
                <a:spcPts val="800"/>
              </a:spcAft>
              <a:buNone/>
            </a:pPr>
            <a:r>
              <a:rPr lang="en-US" sz="2000" kern="1200" dirty="0">
                <a:effectLst/>
                <a:latin typeface="+mn-lt"/>
                <a:ea typeface="+mn-ea"/>
                <a:cs typeface="+mn-cs"/>
              </a:rPr>
              <a:t>GitHub: </a:t>
            </a:r>
            <a:r>
              <a:rPr lang="en-US" sz="2000" u="sng" kern="1200" dirty="0">
                <a:effectLst/>
                <a:latin typeface="+mn-lt"/>
                <a:ea typeface="+mn-ea"/>
                <a:cs typeface="+mn-cs"/>
                <a:hlinkClick r:id="rId4"/>
              </a:rPr>
              <a:t>https://github.com/MalsawmtluangaBualte/CaseStudy_TSP4.0/blob/main/movie.py</a:t>
            </a:r>
            <a:endParaRPr lang="en-US" sz="2000" kern="1200" dirty="0">
              <a:effectLst/>
              <a:latin typeface="+mn-lt"/>
              <a:ea typeface="+mn-ea"/>
              <a:cs typeface="+mn-cs"/>
            </a:endParaRPr>
          </a:p>
        </p:txBody>
      </p:sp>
    </p:spTree>
    <p:extLst>
      <p:ext uri="{BB962C8B-B14F-4D97-AF65-F5344CB8AC3E}">
        <p14:creationId xmlns:p14="http://schemas.microsoft.com/office/powerpoint/2010/main" val="365723321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726C9F-8F9C-EBBB-422A-1A38E2BE1916}"/>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B07CEA3-4B2E-188D-2EB3-D13C0989D397}"/>
              </a:ext>
            </a:extLst>
          </p:cNvPr>
          <p:cNvSpPr>
            <a:spLocks noGrp="1"/>
          </p:cNvSpPr>
          <p:nvPr>
            <p:ph type="title"/>
          </p:nvPr>
        </p:nvSpPr>
        <p:spPr>
          <a:xfrm>
            <a:off x="490537" y="43738"/>
            <a:ext cx="11210925" cy="744836"/>
          </a:xfrm>
        </p:spPr>
        <p:txBody>
          <a:bodyPr vert="horz" lIns="91440" tIns="45720" rIns="91440" bIns="45720" rtlCol="0" anchor="ctr">
            <a:normAutofit/>
          </a:bodyPr>
          <a:lstStyle/>
          <a:p>
            <a:pPr algn="ctr"/>
            <a:r>
              <a:rPr lang="en-US" sz="3200" kern="1200" dirty="0">
                <a:ln w="0"/>
                <a:solidFill>
                  <a:schemeClr val="tx1">
                    <a:lumMod val="65000"/>
                    <a:lumOff val="35000"/>
                  </a:schemeClr>
                </a:solidFill>
                <a:effectLst>
                  <a:reflection blurRad="6350" stA="53000" endA="300" endPos="35500" dir="5400000" sy="-90000" algn="bl" rotWithShape="0"/>
                </a:effectLst>
                <a:latin typeface="Aharoni" panose="02010803020104030203" pitchFamily="2" charset="-79"/>
                <a:cs typeface="Aharoni" panose="02010803020104030203" pitchFamily="2" charset="-79"/>
              </a:rPr>
              <a:t>Short Video</a:t>
            </a:r>
          </a:p>
        </p:txBody>
      </p:sp>
      <p:pic>
        <p:nvPicPr>
          <p:cNvPr id="2" name="TSP 4.0">
            <a:hlinkClick r:id="" action="ppaction://media"/>
            <a:extLst>
              <a:ext uri="{FF2B5EF4-FFF2-40B4-BE49-F238E27FC236}">
                <a16:creationId xmlns:a16="http://schemas.microsoft.com/office/drawing/2014/main" id="{387F04F9-98AC-40F8-9952-4929C9A75F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09211" y="1122117"/>
            <a:ext cx="9775350" cy="54986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465049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5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92B01A-0B34-1FA1-6E4A-4A9D149A8D31}"/>
            </a:ext>
          </a:extLst>
        </p:cNvPr>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BD24CB50-0371-A034-BFE5-B782E64D7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Triangle 53">
            <a:extLst>
              <a:ext uri="{FF2B5EF4-FFF2-40B4-BE49-F238E27FC236}">
                <a16:creationId xmlns:a16="http://schemas.microsoft.com/office/drawing/2014/main" id="{BF41173A-728A-0354-9F13-E40FF850A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85DC951-FC07-7556-7AD7-25A355C2F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0D9BC75-7C78-EBAF-A359-17D06E26011D}"/>
              </a:ext>
            </a:extLst>
          </p:cNvPr>
          <p:cNvSpPr>
            <a:spLocks noGrp="1"/>
          </p:cNvSpPr>
          <p:nvPr>
            <p:ph type="title"/>
          </p:nvPr>
        </p:nvSpPr>
        <p:spPr>
          <a:xfrm>
            <a:off x="1123356" y="1188637"/>
            <a:ext cx="9984615" cy="1597228"/>
          </a:xfrm>
        </p:spPr>
        <p:txBody>
          <a:bodyPr vert="horz" lIns="91440" tIns="45720" rIns="91440" bIns="45720" rtlCol="0">
            <a:normAutofit/>
          </a:bodyPr>
          <a:lstStyle/>
          <a:p>
            <a:r>
              <a:rPr lang="en-US" sz="6000" b="1" kern="1200" dirty="0">
                <a:latin typeface="+mj-lt"/>
                <a:ea typeface="+mj-ea"/>
                <a:cs typeface="+mj-cs"/>
              </a:rPr>
              <a:t>Video Link</a:t>
            </a:r>
          </a:p>
        </p:txBody>
      </p:sp>
      <p:pic>
        <p:nvPicPr>
          <p:cNvPr id="42" name="Graphic 41" descr="Web Design">
            <a:extLst>
              <a:ext uri="{FF2B5EF4-FFF2-40B4-BE49-F238E27FC236}">
                <a16:creationId xmlns:a16="http://schemas.microsoft.com/office/drawing/2014/main" id="{3CEDD439-7A70-2BE4-5AD3-F0D182AE7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6250" y="3018327"/>
            <a:ext cx="2728198" cy="2728198"/>
          </a:xfrm>
          <a:prstGeom prst="rect">
            <a:avLst/>
          </a:prstGeom>
        </p:spPr>
      </p:pic>
      <p:sp>
        <p:nvSpPr>
          <p:cNvPr id="5" name="Rectangle 3">
            <a:extLst>
              <a:ext uri="{FF2B5EF4-FFF2-40B4-BE49-F238E27FC236}">
                <a16:creationId xmlns:a16="http://schemas.microsoft.com/office/drawing/2014/main" id="{8DB38512-02C5-7938-F7C6-9F52FC391E68}"/>
              </a:ext>
            </a:extLst>
          </p:cNvPr>
          <p:cNvSpPr>
            <a:spLocks noGrp="1" noChangeArrowheads="1"/>
          </p:cNvSpPr>
          <p:nvPr>
            <p:ph idx="1"/>
          </p:nvPr>
        </p:nvSpPr>
        <p:spPr bwMode="auto">
          <a:xfrm>
            <a:off x="5253833" y="2207869"/>
            <a:ext cx="5998894" cy="2728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indent="0">
              <a:spcAft>
                <a:spcPts val="800"/>
              </a:spcAft>
              <a:buNone/>
            </a:pPr>
            <a:r>
              <a:rPr lang="en-US" sz="2000" kern="1200" dirty="0">
                <a:effectLst/>
                <a:latin typeface="+mn-lt"/>
                <a:ea typeface="+mn-ea"/>
                <a:cs typeface="+mn-cs"/>
              </a:rPr>
              <a:t>Google Drive:</a:t>
            </a:r>
          </a:p>
          <a:p>
            <a:pPr marL="0" indent="0">
              <a:spcAft>
                <a:spcPts val="800"/>
              </a:spcAft>
              <a:buNone/>
            </a:pPr>
            <a:r>
              <a:rPr lang="en-US" sz="2000" kern="1200" dirty="0">
                <a:effectLst/>
                <a:latin typeface="+mn-lt"/>
                <a:ea typeface="+mn-ea"/>
                <a:cs typeface="+mn-cs"/>
                <a:hlinkClick r:id="rId4"/>
              </a:rPr>
              <a:t>https://drive.google.com/file/d/1RJPCNnpY4HDicVAgZvRg_TuFTM-LHAaU/view?usp=sharing</a:t>
            </a:r>
            <a:endParaRPr lang="en-US" sz="2000" kern="1200" dirty="0">
              <a:effectLst/>
              <a:latin typeface="+mn-lt"/>
              <a:ea typeface="+mn-ea"/>
              <a:cs typeface="+mn-cs"/>
            </a:endParaRPr>
          </a:p>
          <a:p>
            <a:pPr marL="0" indent="0">
              <a:spcAft>
                <a:spcPts val="800"/>
              </a:spcAft>
              <a:buNone/>
            </a:pPr>
            <a:r>
              <a:rPr lang="en-US" sz="2000" dirty="0"/>
              <a:t>You Tube:</a:t>
            </a:r>
          </a:p>
          <a:p>
            <a:pPr marL="0" indent="0">
              <a:spcAft>
                <a:spcPts val="800"/>
              </a:spcAft>
              <a:buNone/>
            </a:pPr>
            <a:r>
              <a:rPr lang="en-US" sz="2000" kern="1200" dirty="0">
                <a:effectLst/>
                <a:latin typeface="+mn-lt"/>
                <a:ea typeface="+mn-ea"/>
                <a:cs typeface="+mn-cs"/>
                <a:hlinkClick r:id="rId5"/>
              </a:rPr>
              <a:t>https://youtu.be/NW-Y6tKKTwY</a:t>
            </a:r>
            <a:br>
              <a:rPr lang="en-US" sz="2000" kern="1200" dirty="0">
                <a:effectLst/>
                <a:latin typeface="+mn-lt"/>
                <a:ea typeface="+mn-ea"/>
                <a:cs typeface="+mn-cs"/>
              </a:rPr>
            </a:br>
            <a:endParaRPr lang="en-US" sz="2000" kern="1200" dirty="0">
              <a:effectLst/>
              <a:latin typeface="+mn-lt"/>
              <a:ea typeface="+mn-ea"/>
              <a:cs typeface="+mn-cs"/>
            </a:endParaRPr>
          </a:p>
        </p:txBody>
      </p:sp>
    </p:spTree>
    <p:extLst>
      <p:ext uri="{BB962C8B-B14F-4D97-AF65-F5344CB8AC3E}">
        <p14:creationId xmlns:p14="http://schemas.microsoft.com/office/powerpoint/2010/main" val="126862143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98B737-326C-EC52-956A-1B224349EB9C}"/>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66037-0C61-1663-2AF6-1DD8540BD769}"/>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OUTPUTS</a:t>
            </a:r>
          </a:p>
        </p:txBody>
      </p:sp>
      <p:cxnSp>
        <p:nvCxnSpPr>
          <p:cNvPr id="18" name="Straight Connector 17">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6219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2E0D39-2332-2BCD-8FBC-4F874228365F}"/>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244480-C82D-3B93-666C-F6A2D9721196}"/>
              </a:ext>
            </a:extLst>
          </p:cNvPr>
          <p:cNvSpPr>
            <a:spLocks noGrp="1"/>
          </p:cNvSpPr>
          <p:nvPr>
            <p:ph type="title"/>
          </p:nvPr>
        </p:nvSpPr>
        <p:spPr>
          <a:xfrm>
            <a:off x="341640" y="110532"/>
            <a:ext cx="4300698" cy="688191"/>
          </a:xfrm>
        </p:spPr>
        <p:txBody>
          <a:bodyPr vert="horz" lIns="91440" tIns="45720" rIns="91440" bIns="45720" rtlCol="0" anchor="b">
            <a:noAutofit/>
          </a:bodyPr>
          <a:lstStyle/>
          <a:p>
            <a:r>
              <a:rPr lang="en-US" sz="4000" b="1" dirty="0">
                <a:solidFill>
                  <a:schemeClr val="bg1"/>
                </a:solidFill>
              </a:rPr>
              <a:t>Stock Price Trends</a:t>
            </a:r>
          </a:p>
        </p:txBody>
      </p:sp>
      <p:sp>
        <p:nvSpPr>
          <p:cNvPr id="23" name="Rectangle 2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BB0435-083A-ECC8-BD05-95D68B385958}"/>
              </a:ext>
            </a:extLst>
          </p:cNvPr>
          <p:cNvPicPr>
            <a:picLocks noChangeAspect="1"/>
          </p:cNvPicPr>
          <p:nvPr/>
        </p:nvPicPr>
        <p:blipFill>
          <a:blip r:embed="rId2">
            <a:extLst>
              <a:ext uri="{28A0092B-C50C-407E-A947-70E740481C1C}">
                <a14:useLocalDpi xmlns:a14="http://schemas.microsoft.com/office/drawing/2010/main" val="0"/>
              </a:ext>
            </a:extLst>
          </a:blip>
          <a:srcRect l="6695" t="6071" r="7297" b="8975"/>
          <a:stretch/>
        </p:blipFill>
        <p:spPr>
          <a:xfrm>
            <a:off x="992930" y="1095271"/>
            <a:ext cx="10702179" cy="52854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187957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TotalTime>
  <Words>362</Words>
  <Application>Microsoft Office PowerPoint</Application>
  <PresentationFormat>Widescreen</PresentationFormat>
  <Paragraphs>40</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Aharoni</vt:lpstr>
      <vt:lpstr>Aptos</vt:lpstr>
      <vt:lpstr>Aptos Display</vt:lpstr>
      <vt:lpstr>Arial</vt:lpstr>
      <vt:lpstr>Wingdings</vt:lpstr>
      <vt:lpstr>Office Theme</vt:lpstr>
      <vt:lpstr>Financial Analysis of Movie Industry Stocks</vt:lpstr>
      <vt:lpstr>Abstract</vt:lpstr>
      <vt:lpstr>Problem Statements</vt:lpstr>
      <vt:lpstr>Proposed Solution</vt:lpstr>
      <vt:lpstr>Implementation Code</vt:lpstr>
      <vt:lpstr>Short Video</vt:lpstr>
      <vt:lpstr>Video Link</vt:lpstr>
      <vt:lpstr>OUTPUTS</vt:lpstr>
      <vt:lpstr>Stock Price Trends</vt:lpstr>
      <vt:lpstr>Daily Returns of Movie</vt:lpstr>
      <vt:lpstr>Stock Correlation</vt:lpstr>
      <vt:lpstr>Moving Average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 MALSAWMTLUANGA</dc:creator>
  <cp:lastModifiedBy>B MALSAWMTLUANGA</cp:lastModifiedBy>
  <cp:revision>44</cp:revision>
  <dcterms:created xsi:type="dcterms:W3CDTF">2025-01-29T00:24:15Z</dcterms:created>
  <dcterms:modified xsi:type="dcterms:W3CDTF">2025-01-29T19:23:35Z</dcterms:modified>
</cp:coreProperties>
</file>